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8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rawings/drawing6.xml" ContentType="application/vnd.openxmlformats-officedocument.drawingml.chartshapes+xml"/>
  <Override PartName="/ppt/slideLayouts/slideLayout5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9.xml" ContentType="application/vnd.openxmlformats-officedocument.presentationml.slide+xml"/>
  <Override PartName="/ppt/drawings/drawing7.xml" ContentType="application/vnd.openxmlformats-officedocument.drawingml.chartshapes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charts/chart6.xml" ContentType="application/vnd.openxmlformats-officedocument.drawingml.chart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notesMasters/notesMaster1.xml" ContentType="application/vnd.openxmlformats-officedocument.presentationml.notesMaster+xml"/>
  <Override PartName="/ppt/slides/slide3.xml" ContentType="application/vnd.openxmlformats-officedocument.presentationml.slide+xml"/>
  <Override PartName="/ppt/drawings/drawing5.xml" ContentType="application/vnd.openxmlformats-officedocument.drawingml.chartshape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s/slide7.xml" ContentType="application/vnd.openxmlformats-officedocument.presentationml.slide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drawings/drawing1.xml" ContentType="application/vnd.openxmlformats-officedocument.drawingml.chartshapes+xml"/>
  <Override PartName="/ppt/charts/chart1.xml" ContentType="application/vnd.openxmlformats-officedocument.drawingml.chart+xml"/>
  <Override PartName="/ppt/charts/chart7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1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1" d="100"/>
          <a:sy n="61" d="100"/>
        </p:scale>
        <p:origin x="-90" y="-462"/>
      </p:cViewPr>
      <p:guideLst>
        <p:guide pos="2160" orient="horz"/>
        <p:guide pos="2880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 /><Relationship Id="rId15" Type="http://schemas.openxmlformats.org/officeDocument/2006/relationships/tableStyles" Target="tableStyles.xml" /><Relationship Id="rId16" Type="http://schemas.openxmlformats.org/officeDocument/2006/relationships/viewProps" Target="viewProps.xml" 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1.xml" 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2.xml" 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3.xml" /></Relationships>
</file>

<file path=ppt/charts/_rels/chart4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4.xml" /></Relationships>
</file>

<file path=ppt/charts/_rels/chart5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5.xml" /><Relationship Id="rId2" Type="http://schemas.openxmlformats.org/officeDocument/2006/relationships/package" Target="../embeddings/Microsoft_Excel_Worksheet5.xlsx" /></Relationships>
</file>

<file path=ppt/charts/_rels/chart6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6.xml" /></Relationships>
</file>

<file path=ppt/charts/_rels/chart7.xml.rels><?xml version="1.0" encoding="UTF-8" standalone="yes"?><Relationships xmlns="http://schemas.openxmlformats.org/package/2006/relationships"><Relationship Id="rId1" Type="http://schemas.openxmlformats.org/officeDocument/2006/relationships/chartUserShapes" Target="../drawings/drawing7.xml" /><Relationship Id="rId2" Type="http://schemas.openxmlformats.org/officeDocument/2006/relationships/package" Target="../embeddings/Microsoft_Excel_Worksheet7.xlsx"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 bwMode="auto">
        <a:prstGeom prst="rect">
          <a:avLst/>
        </a:prstGeom>
        <a:noFill/>
        <a:ln w="25400">
          <a:noFill/>
        </a:ln>
      </c:spPr>
    </c:sideWall>
    <c:backWall>
      <c:thickness val="0"/>
      <c:spPr bwMode="auto">
        <a:prstGeom prst="rect">
          <a:avLst/>
        </a:prstGeom>
        <a:noFill/>
        <a:ln w="25400">
          <a:noFill/>
          <a:round/>
        </a:ln>
      </c:spPr>
    </c:backWall>
    <c:plotArea>
      <c:layout>
        <c:manualLayout>
          <c:layoutTarget val="inner"/>
          <c:xMode val="edge"/>
          <c:yMode val="edge"/>
          <c:x val="0.030650"/>
          <c:y val="0.097490"/>
          <c:w val="0.603070"/>
          <c:h val="0.779260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 проверки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1"/>
              <c:delete val="1"/>
              <c:layout/>
            </c:dLbl>
            <c:dLbl>
              <c:idx val="3"/>
              <c:delete val="1"/>
              <c:layout/>
            </c:dLbl>
            <c:dLbl>
              <c:idx val="5"/>
              <c:layout>
                <c:manualLayout>
                  <c:x val="0.012690"/>
                  <c:y val="-0.00791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  <c:spPr bwMode="auto"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ru-RU"/>
              </a:p>
            </c:txPr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1">
                  <c:v>0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Внеплановые проверки 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3"/>
              <c:delete val="1"/>
              <c:layout/>
            </c:dLbl>
            <c:dLbl>
              <c:idx val="1"/>
              <c:delete val="1"/>
              <c:layout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1">
                  <c:v>0</c:v>
                </c:pt>
                <c:pt idx="3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Проверки в режиме постоянного надзора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elete val="1"/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1">
                  <c:v>8</c:v>
                </c:pt>
                <c:pt idx="3">
                  <c:v>2</c:v>
                </c:pt>
                <c:pt idx="5">
                  <c:v>5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0"/>
        <c:shape val="cylinder"/>
        <c:axId val="60272640"/>
        <c:axId val="51202688"/>
      </c:bar3DChart>
      <c:catAx>
        <c:axId val="60272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1202688"/>
        <c:crosses val="autoZero"/>
        <c:auto val="1"/>
        <c:lblAlgn val="ctr"/>
        <c:lblOffset val="100"/>
        <c:noMultiLvlLbl val="0"/>
      </c:catAx>
      <c:valAx>
        <c:axId val="512026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0272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670"/>
          <c:y val="0.264980"/>
          <c:w val="0.298410"/>
          <c:h val="0.467790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69994" y="2132856"/>
      <a:ext cx="9003994" cy="3960432"/>
    </a:xfrm>
  </c:spPr>
  <c:txPr>
    <a:bodyPr/>
    <a:lstStyle/>
    <a:p>
      <a:pPr>
        <a:defRPr sz="1800"/>
      </a:pPr>
      <a:endParaRPr lang="ru-RU"/>
    </a:p>
  </c:txPr>
  <c:externalData r:id="rId2">
    <c:autoUpdate val="0"/>
  </c:externalData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3"/>
    </mc:Choice>
    <mc:Fallback>
      <c:style val="3"/>
    </mc:Fallback>
  </mc:AlternateContent>
  <c:chart>
    <c:autoTitleDeleted val="1"/>
    <c:view3D>
      <c:rotX val="40"/>
      <c:rotY val="1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045"/>
          <c:y val="0.141265"/>
          <c:w val="0.570633"/>
          <c:h val="0.831789"/>
        </c:manualLayout>
      </c:layout>
      <c:pie3DChart>
        <c:varyColors val="1"/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</c:pie3DChart>
      <c:spPr bwMode="auto">
        <a:prstGeom prst="rect">
          <a:avLst/>
        </a:prstGeom>
        <a:noFill/>
        <a:ln w="25400">
          <a:noFill/>
        </a:ln>
      </c:spPr>
    </c:plotArea>
    <c:plotVisOnly val="1"/>
    <c:dispBlanksAs val="gap"/>
    <c:showDLblsOverMax val="0"/>
  </c:chart>
  <c:spPr bwMode="auto">
    <a:xfrm>
      <a:off x="0" y="980728"/>
      <a:ext cx="9108504" cy="5184576"/>
    </a:xfrm>
  </c:spPr>
  <c:txPr>
    <a:bodyPr/>
    <a:lstStyle/>
    <a:p>
      <a:pPr>
        <a:defRPr sz="1800"/>
      </a:pPr>
      <a:endParaRPr lang="ru-RU"/>
    </a:p>
  </c:txPr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5="http://schemas.microsoft.com/office/drawing/2012/chart" xmlns:c14="http://schemas.microsoft.com/office/drawing/2007/8/2/chart" xmlns:c16r2="http://schemas.microsoft.com/office/drawing/2015/06/chart">
  <c:date1904 val="0"/>
  <c:lang val="ru-RU"/>
  <c:roundedCorners val="0"/>
  <mc:AlternateContent>
    <mc:Choice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 bwMode="auto">
        <a:prstGeom prst="rect">
          <a:avLst/>
        </a:prstGeom>
        <a:noFill/>
        <a:ln w="25400">
          <a:noFill/>
        </a:ln>
      </c:spPr>
    </c:sideWall>
    <c:backWall>
      <c:thickness val="0"/>
      <c:spPr bwMode="auto">
        <a:prstGeom prst="rect">
          <a:avLst/>
        </a:prstGeom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036420"/>
          <c:y val="0.128000"/>
          <c:w val="0.603070"/>
          <c:h val="0.679700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Плановые проверки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bg1"/>
              </a:solidFill>
            </a:ln>
          </c:spPr>
          <c:invertIfNegative val="0"/>
          <c:dLbls>
            <c:dLbl>
              <c:idx val="1"/>
              <c:delete val="1"/>
              <c:layout/>
            </c:dLbl>
            <c:dLbl>
              <c:idx val="3"/>
              <c:delete val="1"/>
              <c:layout/>
            </c:dLbl>
            <c:dLbl>
              <c:idx val="5"/>
              <c:delete val="1"/>
              <c:layout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Лист1!$B$2:$B$7</c:f>
              <c:numCache>
                <c:formatCode>General</c:formatCode>
                <c:ptCount val="6"/>
                <c:pt idx="1">
                  <c:v>4</c:v>
                </c:pt>
                <c:pt idx="3">
                  <c:v>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 xml:space="preserve">Внеплановые проверки 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bg1"/>
              </a:solidFill>
            </a:ln>
          </c:spPr>
          <c:invertIfNegative val="0"/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Лист1!$C$2:$C$7</c:f>
              <c:numCache>
                <c:formatCode>General</c:formatCode>
                <c:ptCount val="6"/>
                <c:pt idx="1">
                  <c:v>0</c:v>
                </c:pt>
                <c:pt idx="3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Проверки в режиме постоянного надзора</c:v>
                </c:pt>
              </c:strCache>
            </c:strRef>
          </c:tx>
          <c:spPr bwMode="auto"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dLbl>
              <c:idx val="5"/>
              <c:layout>
                <c:manualLayout>
                  <c:x val="0.010140"/>
                  <c:y val="-0.042920"/>
                </c:manualLayout>
              </c:layout>
              <c:showBubbleSize val="0"/>
              <c:showCatName val="0"/>
              <c:showLegendKey val="0"/>
              <c:showPercent val="0"/>
              <c:showSerName val="0"/>
              <c:showVal val="1"/>
            </c:dLbl>
            <c:dLbl>
              <c:idx val="1"/>
              <c:delete val="1"/>
              <c:layout/>
            </c:dLbl>
            <c:showBubbleSize val="0"/>
            <c:showCatName val="0"/>
            <c:showLeaderLines val="0"/>
            <c:showLegendKey val="0"/>
            <c:showPercent val="0"/>
            <c:showSerName val="0"/>
            <c:showVal val="1"/>
          </c:dLbls>
          <c:cat>
            <c:numRef>
              <c:f>Лист1!$A$2:$A$7</c:f>
              <c:numCache>
                <c:formatCode>General</c:formatCode>
                <c:ptCount val="6"/>
                <c:pt idx="1">
                  <c:v>2020</c:v>
                </c:pt>
                <c:pt idx="3">
                  <c:v>2020</c:v>
                </c:pt>
                <c:pt idx="5">
                  <c:v>2020</c:v>
                </c:pt>
              </c:numCache>
            </c:numRef>
          </c:cat>
          <c:val>
            <c:numRef>
              <c:f>Лист1!$D$2:$D$7</c:f>
              <c:numCache>
                <c:formatCode>General</c:formatCode>
                <c:ptCount val="6"/>
                <c:pt idx="1">
                  <c:v>0</c:v>
                </c:pt>
                <c:pt idx="3">
                  <c:v>11</c:v>
                </c:pt>
                <c:pt idx="5">
                  <c:v>4</c:v>
                </c:pt>
              </c:numCache>
            </c:numRef>
          </c:val>
        </c:ser>
        <c:dLbls>
          <c:showBubbleSize val="0"/>
          <c:showCatName val="0"/>
          <c:showLeaderLines val="0"/>
          <c:showLegendKey val="0"/>
          <c:showPercent val="0"/>
          <c:showSerName val="0"/>
          <c:showVal val="0"/>
        </c:dLbls>
        <c:gapWidth val="0"/>
        <c:shape val="cylinder"/>
        <c:axId val="51789824"/>
        <c:axId val="51791360"/>
      </c:bar3DChart>
      <c:catAx>
        <c:axId val="51789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1791360"/>
        <c:crosses val="autoZero"/>
        <c:auto val="1"/>
        <c:lblAlgn val="ctr"/>
        <c:lblOffset val="100"/>
        <c:noMultiLvlLbl val="0"/>
      </c:catAx>
      <c:valAx>
        <c:axId val="517913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17898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5670"/>
          <c:y val="0.264980"/>
          <c:w val="0.298410"/>
          <c:h val="0.467790"/>
        </c:manualLayout>
      </c:layout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spPr bwMode="auto">
    <a:xfrm>
      <a:off x="69994" y="1628796"/>
      <a:ext cx="9003994" cy="4464489"/>
    </a:xfrm>
  </c:spPr>
  <c:txPr>
    <a:bodyPr/>
    <a:lstStyle/>
    <a:p>
      <a:pPr>
        <a:defRPr sz="1800"/>
      </a:pPr>
      <a:endParaRPr lang="ru-RU"/>
    </a:p>
  </c:txPr>
  <c:externalData r:id="rId2">
    <c:autoUpdate val="0"/>
  </c:externalData>
  <c:userShapes xmlns:c="http://schemas.openxmlformats.org/drawingml/2006/chart" xmlns:a="http://schemas.openxmlformats.org/drawingml/2006/main" xmlns:r="http://schemas.openxmlformats.org/officeDocument/2006/relationships" xmlns:mc="http://schemas.openxmlformats.org/markup-compatibility/2006" xmlns:c14="http://schemas.microsoft.com/office/drawing/2007/8/2/chart" r:id="rId1"/>
</c:chartSpace>
</file>

<file path=ppt/drawings/_rels/.rels><?xml version="1.0" encoding="UTF-8" standalone="yes"?><Relationships xmlns="http://schemas.openxmlformats.org/package/2006/relationships"></Relationships>
</file>

<file path=ppt/drawings/drawing1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r>
            <a:rPr lang="ru-RU" sz="1800">
              <a:latin typeface="Times New Roman"/>
              <a:cs typeface="Times New Roman"/>
            </a:rPr>
            <a:t>2023</a:t>
          </a: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0.084140000000000006</cdr:x>
      <cdr:y>0.26923000000000002</cdr:y>
    </cdr:from>
    <cdr:to>
      <cdr:x>0.18568999999999999</cdr:x>
      <cdr:y>0.49619000000000002</cdr:y>
    </cdr:to>
    <cdr:sp>
      <cdr:nvSpPr>
        <cdr:cNvPr id="2" name="TextBox 1"/>
        <cdr:cNvSpPr txBox="1"/>
      </cdr:nvSpPr>
      <cdr:spPr bwMode="auto">
        <a:xfrm>
          <a:off x="757584" y="1008109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0.14812</cdr:x>
      <cdr:y>0.17308000000000001</cdr:y>
    </cdr:from>
    <cdr:to>
      <cdr:x>0.24967</cdr:x>
      <cdr:y>0.40004000000000001</cdr:y>
    </cdr:to>
    <cdr:sp>
      <cdr:nvSpPr>
        <cdr:cNvPr id="3" name="TextBox 2"/>
        <cdr:cNvSpPr txBox="1"/>
      </cdr:nvSpPr>
      <cdr:spPr bwMode="auto">
        <a:xfrm>
          <a:off x="1333647" y="648072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0.27639000000000002</cdr:x>
      <cdr:y>0.46154000000000001</cdr:y>
    </cdr:from>
    <cdr:to>
      <cdr:x>0.37795000000000001</cdr:x>
      <cdr:y>0.6885</cdr:y>
    </cdr:to>
    <cdr:sp>
      <cdr:nvSpPr>
        <cdr:cNvPr id="4" name="TextBox 3"/>
        <cdr:cNvSpPr txBox="1"/>
      </cdr:nvSpPr>
      <cdr:spPr bwMode="auto">
        <a:xfrm>
          <a:off x="2488665" y="1728189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0.34805000000000003</cdr:x>
      <cdr:y>0.44230999999999998</cdr:y>
    </cdr:from>
    <cdr:to>
      <cdr:x>0.44961000000000001</cdr:x>
      <cdr:y>0.66927000000000003</cdr:y>
    </cdr:to>
    <cdr:sp>
      <cdr:nvSpPr>
        <cdr:cNvPr id="5" name="TextBox 4"/>
        <cdr:cNvSpPr txBox="1"/>
      </cdr:nvSpPr>
      <cdr:spPr bwMode="auto">
        <a:xfrm>
          <a:off x="3133846" y="1656181"/>
          <a:ext cx="914400" cy="849838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0.47354000000000002</cdr:x>
      <cdr:y>0.096149999999999999</cdr:y>
    </cdr:from>
    <cdr:to>
      <cdr:x>0.57508999999999999</cdr:x>
      <cdr:y>0.32312000000000002</cdr:y>
    </cdr:to>
    <cdr:sp>
      <cdr:nvSpPr>
        <cdr:cNvPr id="6" name="TextBox 5"/>
        <cdr:cNvSpPr txBox="1"/>
      </cdr:nvSpPr>
      <cdr:spPr bwMode="auto">
        <a:xfrm>
          <a:off x="4263732" y="360037"/>
          <a:ext cx="914400" cy="849838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0.54798000000000002</cdr:x>
      <cdr:y>0.038460000000000001</cdr:y>
    </cdr:from>
    <cdr:to>
      <cdr:x>0.64954000000000001</cdr:x>
      <cdr:y>0.26541999999999999</cdr:y>
    </cdr:to>
    <cdr:sp>
      <cdr:nvSpPr>
        <cdr:cNvPr id="7" name="TextBox 6"/>
        <cdr:cNvSpPr txBox="1"/>
      </cdr:nvSpPr>
      <cdr:spPr bwMode="auto">
        <a:xfrm>
          <a:off x="4934046" y="144013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0.068140000000000006</cdr:x>
      <cdr:y>0.79518</cdr:y>
    </cdr:from>
    <cdr:to>
      <cdr:x>0.59597</cdr:x>
      <cdr:y>1</cdr:y>
    </cdr:to>
    <cdr:sp>
      <cdr:nvSpPr>
        <cdr:cNvPr id="14" name="TextBox 13"/>
        <cdr:cNvSpPr txBox="1"/>
      </cdr:nvSpPr>
      <cdr:spPr bwMode="auto">
        <a:xfrm>
          <a:off x="613566" y="3550095"/>
          <a:ext cx="4752523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  <cdr:relSizeAnchor>
    <cdr:from>
      <cdr:x>0.15611</cdr:x>
      <cdr:y>0.79518</cdr:y>
    </cdr:from>
    <cdr:to>
      <cdr:x>0.51597999999999999</cdr:x>
      <cdr:y>1</cdr:y>
    </cdr:to>
    <cdr:sp>
      <cdr:nvSpPr>
        <cdr:cNvPr id="15" name="TextBox 14"/>
        <cdr:cNvSpPr txBox="1"/>
      </cdr:nvSpPr>
      <cdr:spPr bwMode="auto">
        <a:xfrm>
          <a:off x="1405656" y="3550095"/>
          <a:ext cx="3240360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</c:userShapes>
</file>

<file path=ppt/drawings/drawing6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0.16572000000000001</cdr:x>
      <cdr:y>0.79166999999999998</cdr:y>
    </cdr:from>
    <cdr:to>
      <cdr:x>0.87722</cdr:x>
      <cdr:y>0.95833000000000002</cdr:y>
    </cdr:to>
    <cdr:sp>
      <cdr:nvSpPr>
        <cdr:cNvPr id="2" name="TextBox 1"/>
        <cdr:cNvSpPr txBox="1"/>
      </cdr:nvSpPr>
      <cdr:spPr bwMode="auto">
        <a:xfrm>
          <a:off x="1509461" y="4104456"/>
          <a:ext cx="6480701" cy="864079"/>
        </a:xfrm>
        <a:prstGeom prst="rect">
          <a:avLst/>
        </a:prstGeom>
      </cdr:spPr>
      <cdr:txBody>
        <a:bodyPr vertOverflow="clip" wrap="square" rtlCol="0"/>
        <a:lstStyle/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  <a:p>
          <a:pPr algn="ctr">
            <a:defRPr/>
          </a:pPr>
          <a:endParaRPr lang="ru-RU" sz="1800">
            <a:latin typeface="Times New Roman"/>
            <a:cs typeface="Times New Roman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 xmlns:cdr="http://schemas.openxmlformats.org/drawingml/2006/chartDrawing" xmlns:a="http://schemas.openxmlformats.org/drawingml/2006/main" xmlns:r="http://schemas.openxmlformats.org/officeDocument/2006/relationships">
  <cdr:relSizeAnchor>
    <cdr:from>
      <cdr:x>0.084140000000000006</cdr:x>
      <cdr:y>0.26923000000000002</cdr:y>
    </cdr:from>
    <cdr:to>
      <cdr:x>0.18568999999999999</cdr:x>
      <cdr:y>0.49619000000000002</cdr:y>
    </cdr:to>
    <cdr:sp>
      <cdr:nvSpPr>
        <cdr:cNvPr id="2" name="TextBox 1"/>
        <cdr:cNvSpPr txBox="1"/>
      </cdr:nvSpPr>
      <cdr:spPr bwMode="auto">
        <a:xfrm>
          <a:off x="757584" y="1008109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0.14812</cdr:x>
      <cdr:y>0.17308000000000001</cdr:y>
    </cdr:from>
    <cdr:to>
      <cdr:x>0.24967</cdr:x>
      <cdr:y>0.40004000000000001</cdr:y>
    </cdr:to>
    <cdr:sp>
      <cdr:nvSpPr>
        <cdr:cNvPr id="3" name="TextBox 2"/>
        <cdr:cNvSpPr txBox="1"/>
      </cdr:nvSpPr>
      <cdr:spPr bwMode="auto">
        <a:xfrm>
          <a:off x="1333647" y="648072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0.27639000000000002</cdr:x>
      <cdr:y>0.46154000000000001</cdr:y>
    </cdr:from>
    <cdr:to>
      <cdr:x>0.37795000000000001</cdr:x>
      <cdr:y>0.6885</cdr:y>
    </cdr:to>
    <cdr:sp>
      <cdr:nvSpPr>
        <cdr:cNvPr id="4" name="TextBox 3"/>
        <cdr:cNvSpPr txBox="1"/>
      </cdr:nvSpPr>
      <cdr:spPr bwMode="auto">
        <a:xfrm>
          <a:off x="2488665" y="1728189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0.34805000000000003</cdr:x>
      <cdr:y>0.44230999999999998</cdr:y>
    </cdr:from>
    <cdr:to>
      <cdr:x>0.44961000000000001</cdr:x>
      <cdr:y>0.66927000000000003</cdr:y>
    </cdr:to>
    <cdr:sp>
      <cdr:nvSpPr>
        <cdr:cNvPr id="5" name="TextBox 4"/>
        <cdr:cNvSpPr txBox="1"/>
      </cdr:nvSpPr>
      <cdr:spPr bwMode="auto">
        <a:xfrm>
          <a:off x="3133846" y="1656181"/>
          <a:ext cx="914400" cy="849838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0.47354000000000002</cdr:x>
      <cdr:y>0.096149999999999999</cdr:y>
    </cdr:from>
    <cdr:to>
      <cdr:x>0.57508999999999999</cdr:x>
      <cdr:y>0.32312000000000002</cdr:y>
    </cdr:to>
    <cdr:sp>
      <cdr:nvSpPr>
        <cdr:cNvPr id="6" name="TextBox 5"/>
        <cdr:cNvSpPr txBox="1"/>
      </cdr:nvSpPr>
      <cdr:spPr bwMode="auto">
        <a:xfrm>
          <a:off x="4263732" y="360037"/>
          <a:ext cx="914400" cy="849838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0.54798000000000002</cdr:x>
      <cdr:y>0.038460000000000001</cdr:y>
    </cdr:from>
    <cdr:to>
      <cdr:x>0.64954000000000001</cdr:x>
      <cdr:y>0.26541999999999999</cdr:y>
    </cdr:to>
    <cdr:sp>
      <cdr:nvSpPr>
        <cdr:cNvPr id="7" name="TextBox 6"/>
        <cdr:cNvSpPr txBox="1"/>
      </cdr:nvSpPr>
      <cdr:spPr bwMode="auto">
        <a:xfrm>
          <a:off x="4934046" y="144013"/>
          <a:ext cx="914400" cy="849843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800"/>
        </a:p>
      </cdr:txBody>
    </cdr:sp>
  </cdr:relSizeAnchor>
  <cdr:relSizeAnchor>
    <cdr:from>
      <cdr:x>0.068140000000000006</cdr:x>
      <cdr:y>0.79518</cdr:y>
    </cdr:from>
    <cdr:to>
      <cdr:x>0.59597</cdr:x>
      <cdr:y>1</cdr:y>
    </cdr:to>
    <cdr:sp>
      <cdr:nvSpPr>
        <cdr:cNvPr id="14" name="TextBox 13"/>
        <cdr:cNvSpPr txBox="1"/>
      </cdr:nvSpPr>
      <cdr:spPr bwMode="auto">
        <a:xfrm>
          <a:off x="613566" y="3550095"/>
          <a:ext cx="4752523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  <cdr:relSizeAnchor>
    <cdr:from>
      <cdr:x>0.15611</cdr:x>
      <cdr:y>0.79518</cdr:y>
    </cdr:from>
    <cdr:to>
      <cdr:x>0.51597999999999999</cdr:x>
      <cdr:y>1</cdr:y>
    </cdr:to>
    <cdr:sp>
      <cdr:nvSpPr>
        <cdr:cNvPr id="15" name="TextBox 14"/>
        <cdr:cNvSpPr txBox="1"/>
      </cdr:nvSpPr>
      <cdr:spPr bwMode="auto">
        <a:xfrm>
          <a:off x="1405656" y="3550095"/>
          <a:ext cx="3240360" cy="914400"/>
        </a:xfrm>
        <a:prstGeom prst="rect">
          <a:avLst/>
        </a:prstGeom>
      </cdr:spPr>
      <cdr:txBody>
        <a:bodyPr vertOverflow="clip" wrap="none" rtlCol="0"/>
        <a:lstStyle/>
        <a:p>
          <a:pPr>
            <a:defRPr/>
          </a:pPr>
          <a:endParaRPr lang="ru-RU" sz="1100"/>
        </a:p>
      </cdr:txBody>
    </cdr:sp>
  </cdr:relSizeAnchor>
</c:userShape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6B88767-D532-9FA2-21FB-49DB9BE08644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8D16AC1-7238-3BE1-4DF0-EE401429F640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A79BB1E-E83E-4E4D-C1A3-059D4EDF2C10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7F644D6-3A3B-28FD-0F00-F152F8E9BFB8}" type="slidenum">
              <a:rPr/>
              <a:t/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616C366-9D34-F3EB-7EF7-6E6C18AF3834}" type="slidenum">
              <a:rPr/>
              <a:t/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BAA5054-DCAC-3CA5-312D-27CB21A404C5}" type="slidenum">
              <a:rPr/>
              <a:t/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F9A488A-0BDD-5857-EF2C-F58DD94E4B31}" type="slidenum">
              <a:rPr/>
              <a:t/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1E466F9-B82E-37F5-72C7-0CC5580CCF38}" type="slidenum">
              <a:rPr/>
              <a:t/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AF2539A-DCAD-EE06-22A4-21DA50834858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06DF453-3EF4-4889-A30A-EB452DC42F9D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CEC9349-F505-433F-AF35-B6C548C5499E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EE2E2CE2-3878-4040-9A65-E1C3F1A2F209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F53E282-B3F2-43BA-9741-55E335DEF1DE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088B8F3-5D70-4D7A-B511-C9F09D776DAA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05F7A11-6047-4CFC-899D-7C0D7CD72C3E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B62D4F5-7C77-4868-8827-A16F2C1A5572}" type="datetime1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FB80756-8D36-4A1F-8028-AAE40802550E}" type="datetime1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51EC89C-BAE6-4617-B446-30E02A63EB0E}" type="datetime1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AA27DAC-0C62-4A82-B457-2CA65CB1A948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4CD4F4D-BAC9-4BE8-827C-B7F2980AB14A}" type="datetime1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D1BA6D9-B930-4E75-AC31-AE8BA8511EB8}" type="datetime1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9B0651-EE4F-4900-A07F-96A6BFA9D0F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2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chart" Target="../charts/chart3.xml" 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4.xml" /><Relationship Id="rId4" Type="http://schemas.openxmlformats.org/officeDocument/2006/relationships/image" Target="../media/image1.png"/><Relationship Id="rId5" Type="http://schemas.openxmlformats.org/officeDocument/2006/relationships/chart" Target="../charts/chart5.xml" /><Relationship Id="rId6" Type="http://schemas.openxmlformats.org/officeDocument/2006/relationships/image" Target="../media/image2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6.xml" /><Relationship Id="rId4" Type="http://schemas.openxmlformats.org/officeDocument/2006/relationships/image" Target="../media/image1.png"/><Relationship Id="rId5" Type="http://schemas.openxmlformats.org/officeDocument/2006/relationships/chart" Target="../charts/chart7.xml" /><Relationship Id="rId6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Прямая соединительная линия 5"/>
          <p:cNvCxnSpPr>
            <a:cxnSpLocks/>
          </p:cNvCxnSpPr>
          <p:nvPr/>
        </p:nvCxnSpPr>
        <p:spPr bwMode="auto">
          <a:xfrm>
            <a:off x="1547664" y="6021288"/>
            <a:ext cx="604867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 bwMode="auto">
          <a:xfrm>
            <a:off x="877150" y="1628794"/>
            <a:ext cx="7526626" cy="3779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Об итогах работы </a:t>
            </a:r>
            <a:r>
              <a:rPr lang="ru-RU" sz="2200" b="1">
                <a:latin typeface="Times New Roman"/>
                <a:cs typeface="Times New Roman"/>
              </a:rPr>
              <a:t>Центрального МТУ по надзору за ЯРБ Ростехнадзора в части ядерной и радиационной безопасности предприятий топливного цикла, учета и контроля </a:t>
            </a:r>
            <a:r>
              <a:rPr lang="ru-RU" sz="2200" b="1">
                <a:latin typeface="Times New Roman"/>
                <a:cs typeface="Times New Roman"/>
              </a:rPr>
              <a:t>ядерных материалов и физической защитой </a:t>
            </a:r>
            <a:br>
              <a:rPr lang="ru-RU" sz="2200" b="1">
                <a:latin typeface="Times New Roman"/>
                <a:cs typeface="Times New Roman"/>
              </a:rPr>
            </a:br>
            <a:r>
              <a:rPr lang="ru-RU" sz="2200" b="1">
                <a:latin typeface="Times New Roman"/>
                <a:cs typeface="Times New Roman"/>
              </a:rPr>
              <a:t>за</a:t>
            </a:r>
            <a:r>
              <a:rPr lang="ru-RU" sz="2200" b="1">
                <a:latin typeface="Times New Roman"/>
                <a:cs typeface="Times New Roman"/>
              </a:rPr>
              <a:t> 1 квартал 2024 </a:t>
            </a:r>
            <a:r>
              <a:rPr lang="ru-RU" sz="2200" b="1">
                <a:latin typeface="Times New Roman"/>
                <a:cs typeface="Times New Roman"/>
              </a:rPr>
              <a:t>года</a:t>
            </a:r>
            <a:endParaRPr/>
          </a:p>
          <a:p>
            <a:pPr algn="ctr">
              <a:defRPr/>
            </a:pP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Ерпылев Кирилл Николаевич</a:t>
            </a:r>
            <a:endParaRPr lang="ru-RU" sz="2200" b="1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2200" b="1">
                <a:latin typeface="Times New Roman"/>
                <a:cs typeface="Times New Roman"/>
              </a:rPr>
              <a:t>Начальник </a:t>
            </a:r>
            <a:r>
              <a:rPr lang="ru-RU" sz="2200" b="1">
                <a:latin typeface="Times New Roman"/>
                <a:cs typeface="Times New Roman"/>
              </a:rPr>
              <a:t>ОНРД ЯРБ ПТЦ, УК ЯМ и ФЗ Центрального МТУ по надзору за ЯРБ Ростехнадзора</a:t>
            </a:r>
            <a:endParaRPr/>
          </a:p>
          <a:p>
            <a:pPr algn="ctr">
              <a:defRPr/>
            </a:pPr>
            <a:endParaRPr lang="ru-RU" sz="2200" b="1">
              <a:latin typeface="Times New Roman"/>
              <a:cs typeface="Times New Roman"/>
            </a:endParaRPr>
          </a:p>
        </p:txBody>
      </p:sp>
      <p:pic>
        <p:nvPicPr>
          <p:cNvPr id="241486553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 bwMode="auto">
          <a:xfrm>
            <a:off x="402055" y="1628800"/>
            <a:ext cx="8339887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Основные направления деятельности</a:t>
            </a:r>
            <a:endParaRPr/>
          </a:p>
          <a:p>
            <a:pPr algn="ctr">
              <a:defRPr/>
            </a:pPr>
            <a:endParaRPr lang="ru-RU" b="1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b="1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Организация и проведение плановых и внеплановых проверок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Проведение проверок в режиме постоянного государственного надзора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Участие в нормотворческой деятельности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Участие в оказании государственных услуг (лицензирование деятельности в области использования атомной энергии, выдача работникам ОИАЭ разрешений Ростехнадзора на право ведения работ в области использования атомной энергии)</a:t>
            </a:r>
            <a:endParaRPr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</p:txBody>
      </p:sp>
      <p:pic>
        <p:nvPicPr>
          <p:cNvPr id="877149232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 bwMode="auto">
          <a:xfrm>
            <a:off x="402055" y="1628800"/>
            <a:ext cx="833988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Направления надзора</a:t>
            </a:r>
            <a:endParaRPr/>
          </a:p>
          <a:p>
            <a:pPr algn="ctr">
              <a:defRPr/>
            </a:pPr>
            <a:endParaRPr lang="ru-RU" b="1">
              <a:solidFill>
                <a:prstClr val="black"/>
              </a:solidFill>
              <a:latin typeface="Times New Roman"/>
              <a:cs typeface="Times New Roman"/>
            </a:endParaRPr>
          </a:p>
          <a:p>
            <a:pPr algn="ctr">
              <a:defRPr/>
            </a:pPr>
            <a:endParaRPr lang="ru-RU" b="1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ядерной и радиационной безопасностью предприятий топливного цикла (далее – ЯРБ ПТЦ) и организаций оказывающих услуги предприятиям топливного цикла</a:t>
            </a:r>
            <a:endParaRPr/>
          </a:p>
          <a:p>
            <a:pPr marL="285750" indent="-285750" algn="just">
              <a:buFont typeface="Wingdings"/>
              <a:buChar char="v"/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организациями осуществляющими транспортирование ядерных материалов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учетом и контролем ядерных материалов (далее – УК ЯМ)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5750" indent="-285750" algn="just">
              <a:buFont typeface="Wingdings"/>
              <a:buChar char="v"/>
              <a:defRPr/>
            </a:pPr>
            <a:r>
              <a:rPr lang="ru-RU">
                <a:latin typeface="Times New Roman"/>
                <a:cs typeface="Times New Roman"/>
              </a:rPr>
              <a:t>Надзор за обеспечением физической защиты ядерных установок и пунктов хранения (далее –ФЗ)</a:t>
            </a:r>
            <a:endParaRPr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algn="just"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  <a:p>
            <a:pPr marL="285750" indent="-285750" algn="just">
              <a:buFont typeface="Wingdings"/>
              <a:buChar char="v"/>
              <a:defRPr/>
            </a:pPr>
            <a:endParaRPr lang="ru-RU"/>
          </a:p>
        </p:txBody>
      </p:sp>
      <p:pic>
        <p:nvPicPr>
          <p:cNvPr id="1554451395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4078660" name=""/>
          <p:cNvGraphicFramePr>
            <a:graphicFrameLocks xmlns:a="http://schemas.openxmlformats.org/drawingml/2006/main"/>
          </p:cNvGraphicFramePr>
          <p:nvPr/>
        </p:nvGraphicFramePr>
        <p:xfrm>
          <a:off x="69994" y="2132856"/>
          <a:ext cx="9003994" cy="3960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 bwMode="auto">
          <a:xfrm>
            <a:off x="408961" y="1381613"/>
            <a:ext cx="8345645" cy="914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Количество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проведенных инспекций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по направлениям УК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,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ФЗ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ЯМ и ЯРБ ПТЦ </a:t>
            </a:r>
            <a:r>
              <a:rPr lang="ru-RU" b="1">
                <a:latin typeface="Times New Roman"/>
                <a:cs typeface="Times New Roman"/>
              </a:rPr>
              <a:t>за 1 квартал</a:t>
            </a:r>
            <a:r>
              <a:rPr lang="ru-RU" b="1">
                <a:latin typeface="Times New Roman"/>
                <a:cs typeface="Times New Roman"/>
              </a:rPr>
              <a:t> 2024 </a:t>
            </a:r>
            <a:r>
              <a:rPr lang="ru-RU" b="1">
                <a:latin typeface="Times New Roman"/>
                <a:cs typeface="Times New Roman"/>
              </a:rPr>
              <a:t>года</a:t>
            </a:r>
            <a:endParaRPr/>
          </a:p>
          <a:p>
            <a:pPr algn="ctr">
              <a:defRPr/>
            </a:pPr>
            <a:endParaRPr lang="ru-RU"/>
          </a:p>
        </p:txBody>
      </p:sp>
      <p:sp>
        <p:nvSpPr>
          <p:cNvPr id="5" name="TextBox 4"/>
          <p:cNvSpPr txBox="1"/>
          <p:nvPr/>
        </p:nvSpPr>
        <p:spPr bwMode="auto">
          <a:xfrm>
            <a:off x="1331640" y="5292752"/>
            <a:ext cx="4910222" cy="975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/>
          </a:p>
          <a:p>
            <a:pPr>
              <a:defRPr/>
            </a:pPr>
            <a:endParaRPr lang="ru-RU" sz="400"/>
          </a:p>
          <a:p>
            <a:pPr>
              <a:defRPr/>
            </a:pPr>
            <a:r>
              <a:rPr lang="ru-RU"/>
              <a:t>   </a:t>
            </a:r>
            <a:r>
              <a:rPr lang="ru-RU"/>
              <a:t>УиК</a:t>
            </a:r>
            <a:r>
              <a:rPr lang="ru-RU"/>
              <a:t> ЯМ	</a:t>
            </a:r>
            <a:r>
              <a:rPr lang="ru-RU"/>
              <a:t> </a:t>
            </a:r>
            <a:r>
              <a:rPr lang="ru-RU"/>
              <a:t>            ЯРБ ПТЦ              ФЗ ЯМ</a:t>
            </a:r>
            <a:endParaRPr/>
          </a:p>
          <a:p>
            <a:pPr>
              <a:defRPr/>
            </a:pPr>
            <a:endParaRPr lang="ru-RU"/>
          </a:p>
        </p:txBody>
      </p:sp>
      <p:sp>
        <p:nvSpPr>
          <p:cNvPr id="952243782" name=""/>
          <p:cNvSpPr txBox="1"/>
          <p:nvPr/>
        </p:nvSpPr>
        <p:spPr bwMode="auto">
          <a:xfrm flipH="0" flipV="0">
            <a:off x="3305874" y="4184498"/>
            <a:ext cx="299461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3</a:t>
            </a:r>
            <a:endParaRPr/>
          </a:p>
        </p:txBody>
      </p:sp>
      <p:sp>
        <p:nvSpPr>
          <p:cNvPr id="1115184061" name=""/>
          <p:cNvSpPr txBox="1"/>
          <p:nvPr/>
        </p:nvSpPr>
        <p:spPr bwMode="auto">
          <a:xfrm flipH="0" flipV="0">
            <a:off x="3254540" y="4991463"/>
            <a:ext cx="300181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>
                <a:solidFill>
                  <a:schemeClr val="bg1"/>
                </a:solidFill>
              </a:rPr>
              <a:t>2</a:t>
            </a:r>
            <a:endParaRPr/>
          </a:p>
        </p:txBody>
      </p:sp>
      <p:pic>
        <p:nvPicPr>
          <p:cNvPr id="1108071214" name="Picture 2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  <p:sp>
        <p:nvSpPr>
          <p:cNvPr id="480542321" name=""/>
          <p:cNvSpPr txBox="1"/>
          <p:nvPr/>
        </p:nvSpPr>
        <p:spPr bwMode="auto">
          <a:xfrm flipH="0" flipV="0">
            <a:off x="1906174" y="4808403"/>
            <a:ext cx="299461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8</a:t>
            </a:r>
            <a:endParaRPr/>
          </a:p>
        </p:txBody>
      </p:sp>
      <p:sp>
        <p:nvSpPr>
          <p:cNvPr id="563035252" name=""/>
          <p:cNvSpPr txBox="1"/>
          <p:nvPr/>
        </p:nvSpPr>
        <p:spPr bwMode="auto">
          <a:xfrm flipH="0" flipV="0">
            <a:off x="3305874" y="3397421"/>
            <a:ext cx="299461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2</a:t>
            </a:r>
            <a:endParaRPr/>
          </a:p>
        </p:txBody>
      </p:sp>
      <p:sp>
        <p:nvSpPr>
          <p:cNvPr id="1855556775" name=""/>
          <p:cNvSpPr txBox="1"/>
          <p:nvPr/>
        </p:nvSpPr>
        <p:spPr bwMode="auto">
          <a:xfrm flipH="0" flipV="0">
            <a:off x="4947288" y="4969065"/>
            <a:ext cx="299461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xmlns:a="http://schemas.openxmlformats.org/drawingml/2006/main"/>
          </p:cNvGraphicFramePr>
          <p:nvPr/>
        </p:nvGraphicFramePr>
        <p:xfrm>
          <a:off x="0" y="980728"/>
          <a:ext cx="910850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860158241" name=""/>
          <p:cNvGraphicFramePr>
            <a:graphicFrameLocks xmlns:a="http://schemas.openxmlformats.org/drawingml/2006/main"/>
          </p:cNvGraphicFramePr>
          <p:nvPr/>
        </p:nvGraphicFramePr>
        <p:xfrm>
          <a:off x="69994" y="1628796"/>
          <a:ext cx="9003994" cy="4464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 bwMode="auto">
          <a:xfrm>
            <a:off x="402052" y="1628797"/>
            <a:ext cx="8342766" cy="640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b="1">
                <a:solidFill>
                  <a:prstClr val="black"/>
                </a:solidFill>
                <a:latin typeface="Times New Roman"/>
              </a:rPr>
              <a:t>Количество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выявленных нарушений по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направлениям УК , ФЗ ЯМ </a:t>
            </a:r>
            <a:br>
              <a:rPr lang="ru-RU" b="1">
                <a:solidFill>
                  <a:prstClr val="black"/>
                </a:solidFill>
                <a:latin typeface="Times New Roman"/>
              </a:rPr>
            </a:br>
            <a:r>
              <a:rPr lang="ru-RU" b="1">
                <a:solidFill>
                  <a:prstClr val="black"/>
                </a:solidFill>
                <a:latin typeface="Times New Roman"/>
              </a:rPr>
              <a:t>и </a:t>
            </a:r>
            <a:r>
              <a:rPr lang="ru-RU" b="1">
                <a:solidFill>
                  <a:prstClr val="black"/>
                </a:solidFill>
                <a:latin typeface="Times New Roman"/>
              </a:rPr>
              <a:t>ЯРБ ПТЦ </a:t>
            </a:r>
            <a:r>
              <a:rPr lang="ru-RU" sz="18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 1 квартал</a:t>
            </a:r>
            <a:r>
              <a:rPr lang="ru-RU" sz="18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2024 </a:t>
            </a:r>
            <a:r>
              <a:rPr lang="ru-RU" sz="18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год</a:t>
            </a:r>
            <a:r>
              <a:rPr lang="ru-RU" b="1">
                <a:latin typeface="Times New Roman"/>
                <a:cs typeface="Times New Roman"/>
              </a:rPr>
              <a:t>а</a:t>
            </a:r>
            <a:endParaRPr lang="ru-RU"/>
          </a:p>
        </p:txBody>
      </p:sp>
      <p:sp>
        <p:nvSpPr>
          <p:cNvPr id="5" name="TextBox 4"/>
          <p:cNvSpPr txBox="1"/>
          <p:nvPr/>
        </p:nvSpPr>
        <p:spPr bwMode="auto">
          <a:xfrm>
            <a:off x="1331640" y="5301207"/>
            <a:ext cx="4900503" cy="640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/>
              <a:t> </a:t>
            </a:r>
            <a:r>
              <a:rPr lang="ru-RU"/>
              <a:t>  </a:t>
            </a:r>
            <a:r>
              <a:rPr lang="ru-RU"/>
              <a:t>УиК</a:t>
            </a:r>
            <a:r>
              <a:rPr lang="ru-RU"/>
              <a:t> ЯМ                 ФЗ ЯМ              ЯРБ ПТЦ</a:t>
            </a:r>
            <a:endParaRPr lang="ru-RU"/>
          </a:p>
          <a:p>
            <a:pPr>
              <a:defRPr/>
            </a:pPr>
            <a:endParaRPr lang="ru-RU"/>
          </a:p>
        </p:txBody>
      </p:sp>
      <p:sp>
        <p:nvSpPr>
          <p:cNvPr id="330363406" name=""/>
          <p:cNvSpPr txBox="1"/>
          <p:nvPr/>
        </p:nvSpPr>
        <p:spPr bwMode="auto">
          <a:xfrm flipH="0" flipV="0">
            <a:off x="3242011" y="4521359"/>
            <a:ext cx="183636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pic>
        <p:nvPicPr>
          <p:cNvPr id="997226125" name="Picture 2"/>
          <p:cNvPicPr>
            <a:picLocks noChangeAspect="1" noChangeArrowheads="1"/>
          </p:cNvPicPr>
          <p:nvPr/>
        </p:nvPicPr>
        <p:blipFill>
          <a:blip r:embed="rId6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  <p:sp>
        <p:nvSpPr>
          <p:cNvPr id="1473658047" name=""/>
          <p:cNvSpPr txBox="1"/>
          <p:nvPr/>
        </p:nvSpPr>
        <p:spPr bwMode="auto">
          <a:xfrm flipH="0" flipV="0">
            <a:off x="4775149" y="4613312"/>
            <a:ext cx="183636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587941915" name=""/>
          <p:cNvSpPr txBox="1"/>
          <p:nvPr/>
        </p:nvSpPr>
        <p:spPr bwMode="auto">
          <a:xfrm flipH="0" flipV="0">
            <a:off x="1952078" y="4762499"/>
            <a:ext cx="914400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endParaRPr/>
          </a:p>
        </p:txBody>
      </p:sp>
      <p:sp>
        <p:nvSpPr>
          <p:cNvPr id="1115160548" name=""/>
          <p:cNvSpPr txBox="1"/>
          <p:nvPr/>
        </p:nvSpPr>
        <p:spPr bwMode="auto">
          <a:xfrm flipH="0" flipV="0">
            <a:off x="1768463" y="4578885"/>
            <a:ext cx="299461" cy="366119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>
                <a:solidFill>
                  <a:schemeClr val="bg1"/>
                </a:solidFill>
              </a:rPr>
              <a:t>4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-1" y="-1"/>
            <a:ext cx="9155604" cy="71744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62472" y="1364089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нарушения по УК, выявленные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79512" y="2121219"/>
            <a:ext cx="92744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Нарушение </a:t>
            </a:r>
            <a:r>
              <a:rPr lang="ru-RU" sz="2000">
                <a:latin typeface="Times New Roman"/>
                <a:cs typeface="Times New Roman"/>
              </a:rPr>
              <a:t>ведения учетных </a:t>
            </a:r>
            <a:r>
              <a:rPr lang="ru-RU" sz="2000">
                <a:latin typeface="Times New Roman"/>
                <a:cs typeface="Times New Roman"/>
              </a:rPr>
              <a:t>документов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Нарушение </a:t>
            </a:r>
            <a:r>
              <a:rPr lang="ru-RU" sz="2000">
                <a:latin typeface="Times New Roman"/>
                <a:cs typeface="Times New Roman"/>
              </a:rPr>
              <a:t>порядка проведения физической </a:t>
            </a:r>
            <a:r>
              <a:rPr lang="ru-RU" sz="2000">
                <a:latin typeface="Times New Roman"/>
                <a:cs typeface="Times New Roman"/>
              </a:rPr>
              <a:t>инвентаризации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Несвоевременный </a:t>
            </a:r>
            <a:r>
              <a:rPr lang="ru-RU" sz="2000">
                <a:latin typeface="Times New Roman"/>
                <a:cs typeface="Times New Roman"/>
              </a:rPr>
              <a:t>пересмотр документов (инструкций, положений и т.д.) по учету и </a:t>
            </a:r>
            <a:r>
              <a:rPr lang="ru-RU" sz="2000">
                <a:latin typeface="Times New Roman"/>
                <a:cs typeface="Times New Roman"/>
              </a:rPr>
              <a:t>контролю</a:t>
            </a:r>
            <a:endParaRPr/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</a:t>
            </a:r>
            <a:r>
              <a:rPr lang="ru-RU" sz="2000">
                <a:latin typeface="Times New Roman"/>
                <a:cs typeface="Times New Roman"/>
              </a:rPr>
              <a:t>арушение </a:t>
            </a:r>
            <a:r>
              <a:rPr lang="ru-RU" sz="2000">
                <a:latin typeface="Times New Roman"/>
                <a:cs typeface="Times New Roman"/>
              </a:rPr>
              <a:t>порядка обращения с </a:t>
            </a:r>
            <a:r>
              <a:rPr lang="ru-RU" sz="2000">
                <a:latin typeface="Times New Roman"/>
                <a:cs typeface="Times New Roman"/>
              </a:rPr>
              <a:t>пломбами</a:t>
            </a: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1736107849" name="Picture 2"/>
          <p:cNvPicPr>
            <a:picLocks noChangeAspect="1" noChangeArrowheads="1"/>
          </p:cNvPicPr>
          <p:nvPr/>
        </p:nvPicPr>
        <p:blipFill>
          <a:blip r:embed="rId5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62472" y="1364089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нарушения по </a:t>
            </a:r>
            <a:r>
              <a:rPr lang="ru-RU" sz="2150" b="1"/>
              <a:t>ЯРБ ПТЦ, </a:t>
            </a:r>
            <a:r>
              <a:rPr lang="ru-RU" sz="2150" b="1"/>
              <a:t>выявленные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79512" y="2121219"/>
            <a:ext cx="927448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несвоевременный </a:t>
            </a:r>
            <a:r>
              <a:rPr lang="ru-RU" sz="2000">
                <a:latin typeface="Times New Roman"/>
                <a:cs typeface="Times New Roman"/>
              </a:rPr>
              <a:t>пересмотр объектовых документов по </a:t>
            </a:r>
            <a:r>
              <a:rPr lang="ru-RU" sz="2000">
                <a:latin typeface="Times New Roman"/>
                <a:cs typeface="Times New Roman"/>
              </a:rPr>
              <a:t>ЯРБ ПТЦ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r>
              <a:rPr lang="ru-RU" sz="2000">
                <a:latin typeface="Times New Roman"/>
                <a:cs typeface="Times New Roman"/>
              </a:rPr>
              <a:t>н</a:t>
            </a:r>
            <a:r>
              <a:rPr lang="ru-RU" sz="2000">
                <a:latin typeface="Times New Roman"/>
                <a:cs typeface="Times New Roman"/>
              </a:rPr>
              <a:t>есоответствие документов реальному состоянию объекта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342900" indent="-342900">
              <a:buFont typeface="Wingdings"/>
              <a:buChar char="v"/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483676280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37929" y="1367497"/>
            <a:ext cx="7128792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2150" b="1"/>
              <a:t>Основные причины нарушений, выявляемых при проведении надзорных мероприятий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179511" y="2154917"/>
            <a:ext cx="9278080" cy="3749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Недостаточное кол-во специалистов в подразделениях занимающихся вопросами УК на поднадзорных предприятиях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Неполное понимание специалистами поднадзорных предприятий вопросов, касающихся их должностных обязанностей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Недостаточный </a:t>
            </a:r>
            <a:r>
              <a:rPr lang="ru-RU" sz="2000">
                <a:latin typeface="Times New Roman"/>
                <a:cs typeface="Times New Roman"/>
              </a:rPr>
              <a:t>контроль </a:t>
            </a:r>
            <a:r>
              <a:rPr lang="ru-RU" sz="2000">
                <a:latin typeface="Times New Roman"/>
                <a:cs typeface="Times New Roman"/>
              </a:rPr>
              <a:t>со стороны </a:t>
            </a:r>
            <a:r>
              <a:rPr lang="ru-RU" sz="2000">
                <a:latin typeface="Times New Roman"/>
                <a:cs typeface="Times New Roman"/>
              </a:rPr>
              <a:t>руководства среднего и высшего звена </a:t>
            </a:r>
            <a:r>
              <a:rPr lang="ru-RU" sz="2000">
                <a:latin typeface="Times New Roman"/>
                <a:cs typeface="Times New Roman"/>
              </a:rPr>
              <a:t>предприятий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 marL="457200" indent="-457200">
              <a:buFont typeface="Wingdings"/>
              <a:buChar char="§"/>
              <a:defRPr/>
            </a:pPr>
            <a:r>
              <a:rPr lang="ru-RU" sz="2000">
                <a:latin typeface="Times New Roman"/>
                <a:cs typeface="Times New Roman"/>
              </a:rPr>
              <a:t>Недостаточное финансирование деятельности по УК</a:t>
            </a:r>
            <a:endParaRPr/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  <a:p>
            <a:pPr>
              <a:defRPr/>
            </a:pPr>
            <a:endParaRPr lang="ru-RU" sz="2000">
              <a:latin typeface="Times New Roman"/>
              <a:cs typeface="Times New Roman"/>
            </a:endParaRPr>
          </a:p>
        </p:txBody>
      </p:sp>
      <p:pic>
        <p:nvPicPr>
          <p:cNvPr id="1475842551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11602" y="6293028"/>
            <a:ext cx="9144001" cy="56497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 bwMode="auto">
          <a:xfrm>
            <a:off x="1137929" y="2852936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50" b="1" i="0" u="none" strike="noStrike">
                <a:solidFill>
                  <a:prstClr val="black"/>
                </a:solidFill>
                <a:latin typeface="Times New Roman"/>
                <a:ea typeface="+mn-ea"/>
                <a:cs typeface="+mn-cs"/>
              </a:defRPr>
            </a:pPr>
            <a:r>
              <a:rPr lang="ru-RU" sz="5400" b="1"/>
              <a:t>Спасибо за внимание!</a:t>
            </a:r>
            <a:endParaRPr lang="ru-RU" sz="2150" b="1">
              <a:solidFill>
                <a:prstClr val="black"/>
              </a:solidFill>
              <a:latin typeface="Times New Roman"/>
            </a:endParaRPr>
          </a:p>
        </p:txBody>
      </p:sp>
      <p:pic>
        <p:nvPicPr>
          <p:cNvPr id="1755812940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6767" y="0"/>
            <a:ext cx="9127231" cy="107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ONLYOFFICE/7.5.1.23</Application>
  <DocSecurity>0</DocSecurity>
  <PresentationFormat>Экран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Серегин П.А.</dc:creator>
  <cp:keywords/>
  <dc:description/>
  <dc:identifier/>
  <dc:language/>
  <cp:lastModifiedBy/>
  <cp:revision>176</cp:revision>
  <dcterms:created xsi:type="dcterms:W3CDTF">2015-09-22T06:41:40Z</dcterms:created>
  <dcterms:modified xsi:type="dcterms:W3CDTF">2024-06-18T12:28:46Z</dcterms:modified>
  <cp:category/>
  <cp:contentStatus/>
  <cp:version/>
</cp:coreProperties>
</file>